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887" r:id="rId2"/>
    <p:sldId id="888" r:id="rId3"/>
  </p:sldIdLst>
  <p:sldSz cx="7559675" cy="10691813"/>
  <p:notesSz cx="6888163" cy="10020300"/>
  <p:embeddedFontLst>
    <p:embeddedFont>
      <p:font typeface="APLRainbowRug" panose="02000603000000000000" pitchFamily="2" charset="0"/>
      <p:regular r:id="rId4"/>
    </p:embeddedFont>
    <p:embeddedFont>
      <p:font typeface="Bebas Neue" panose="020B0606020202050201" pitchFamily="34" charset="77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Elephant" panose="02020904090505020303" pitchFamily="18" charset="77"/>
      <p:regular r:id="rId12"/>
      <p:italic r:id="rId13"/>
    </p:embeddedFont>
    <p:embeddedFont>
      <p:font typeface="KG Miss Kindergarten" panose="02000000000000000000" pitchFamily="2" charset="77"/>
      <p:regular r:id="rId14"/>
    </p:embeddedFont>
    <p:embeddedFont>
      <p:font typeface="MoonTime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8F55"/>
    <a:srgbClr val="C09760"/>
    <a:srgbClr val="D0B289"/>
    <a:srgbClr val="80835E"/>
    <a:srgbClr val="898D63"/>
    <a:srgbClr val="5B681A"/>
    <a:srgbClr val="94691C"/>
    <a:srgbClr val="7C5917"/>
    <a:srgbClr val="738421"/>
    <a:srgbClr val="636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47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2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6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8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0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4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2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05AC-2F0C-4FF2-B13E-01316518366C}" type="datetimeFigureOut">
              <a:rPr lang="en-AU" smtClean="0"/>
              <a:t>7/5/2023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703E5B-47B2-48E3-B142-F16EA9C1163A}"/>
              </a:ext>
            </a:extLst>
          </p:cNvPr>
          <p:cNvSpPr txBox="1"/>
          <p:nvPr/>
        </p:nvSpPr>
        <p:spPr>
          <a:xfrm>
            <a:off x="194212" y="295676"/>
            <a:ext cx="72370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0" dirty="0">
                <a:solidFill>
                  <a:schemeClr val="tx1">
                    <a:lumMod val="75000"/>
                    <a:lumOff val="25000"/>
                  </a:schemeClr>
                </a:solidFill>
                <a:latin typeface="Elephant" panose="02020904090505020303" pitchFamily="18" charset="0"/>
              </a:rPr>
              <a:t>newsletter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26BFB-08BB-447D-9CDB-824803EBF331}"/>
              </a:ext>
            </a:extLst>
          </p:cNvPr>
          <p:cNvSpPr txBox="1"/>
          <p:nvPr/>
        </p:nvSpPr>
        <p:spPr>
          <a:xfrm>
            <a:off x="69712" y="-189162"/>
            <a:ext cx="40544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500" dirty="0">
                <a:solidFill>
                  <a:schemeClr val="tx1">
                    <a:lumMod val="75000"/>
                    <a:lumOff val="25000"/>
                  </a:schemeClr>
                </a:solidFill>
                <a:latin typeface="MoonTime" panose="00000500000000000000" pitchFamily="50" charset="0"/>
              </a:rPr>
              <a:t>Ms. Rhodes’s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F2CC7-4BF3-44E6-86FA-2A668C170E50}"/>
              </a:ext>
            </a:extLst>
          </p:cNvPr>
          <p:cNvSpPr txBox="1"/>
          <p:nvPr/>
        </p:nvSpPr>
        <p:spPr>
          <a:xfrm>
            <a:off x="3824051" y="225056"/>
            <a:ext cx="36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MaY</a:t>
            </a:r>
            <a:r>
              <a:rPr lang="en-A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 8-12, 2023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87E9CF-93E6-4427-B4F2-08365FFE0F26}"/>
              </a:ext>
            </a:extLst>
          </p:cNvPr>
          <p:cNvGrpSpPr/>
          <p:nvPr/>
        </p:nvGrpSpPr>
        <p:grpSpPr>
          <a:xfrm rot="5400000">
            <a:off x="-447089" y="1958658"/>
            <a:ext cx="8317657" cy="7695866"/>
            <a:chOff x="2058777" y="-69732"/>
            <a:chExt cx="8317657" cy="769586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56389F1-7470-41B4-887F-A9B641A0DBD0}"/>
                </a:ext>
              </a:extLst>
            </p:cNvPr>
            <p:cNvSpPr/>
            <p:nvPr/>
          </p:nvSpPr>
          <p:spPr>
            <a:xfrm rot="16200000">
              <a:off x="4037562" y="1894312"/>
              <a:ext cx="3195943" cy="7153514"/>
            </a:xfrm>
            <a:prstGeom prst="roundRect">
              <a:avLst>
                <a:gd name="adj" fmla="val 4762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67DBAD5-A1CB-483E-A783-78EA86E767BB}"/>
                </a:ext>
              </a:extLst>
            </p:cNvPr>
            <p:cNvSpPr/>
            <p:nvPr/>
          </p:nvSpPr>
          <p:spPr>
            <a:xfrm rot="16200000">
              <a:off x="2563328" y="102096"/>
              <a:ext cx="3195943" cy="4027737"/>
            </a:xfrm>
            <a:prstGeom prst="roundRect">
              <a:avLst>
                <a:gd name="adj" fmla="val 4762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350D2D6-21CE-4380-B96E-DA0D32BB61EF}"/>
                </a:ext>
              </a:extLst>
            </p:cNvPr>
            <p:cNvSpPr/>
            <p:nvPr/>
          </p:nvSpPr>
          <p:spPr>
            <a:xfrm rot="16200000">
              <a:off x="6223780" y="619660"/>
              <a:ext cx="3195943" cy="2958390"/>
            </a:xfrm>
            <a:prstGeom prst="roundRect">
              <a:avLst>
                <a:gd name="adj" fmla="val 4762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2103D70-EE32-4059-8DAE-2C2B7C27FA41}"/>
                </a:ext>
              </a:extLst>
            </p:cNvPr>
            <p:cNvSpPr/>
            <p:nvPr/>
          </p:nvSpPr>
          <p:spPr>
            <a:xfrm rot="16200000">
              <a:off x="6638305" y="3330912"/>
              <a:ext cx="6568157" cy="908101"/>
            </a:xfrm>
            <a:prstGeom prst="roundRect">
              <a:avLst>
                <a:gd name="adj" fmla="val 15551"/>
              </a:avLst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D6DE65-37FF-42ED-A035-D9F422D4D480}"/>
                </a:ext>
              </a:extLst>
            </p:cNvPr>
            <p:cNvSpPr txBox="1"/>
            <p:nvPr/>
          </p:nvSpPr>
          <p:spPr>
            <a:xfrm rot="16200000">
              <a:off x="6858582" y="3435218"/>
              <a:ext cx="5711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spc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bas Neue" panose="020B0606020202050201" pitchFamily="34" charset="0"/>
                </a:rPr>
                <a:t>Contact Information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8B1EE5-CAD2-4678-AC08-C11FD95CC5A0}"/>
                </a:ext>
              </a:extLst>
            </p:cNvPr>
            <p:cNvSpPr txBox="1"/>
            <p:nvPr/>
          </p:nvSpPr>
          <p:spPr>
            <a:xfrm rot="16200000">
              <a:off x="6311452" y="3608924"/>
              <a:ext cx="7695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spc="3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Email: </a:t>
              </a:r>
              <a:r>
                <a:rPr lang="en-AU" sz="1600" spc="300" dirty="0" err="1">
                  <a:latin typeface="APLRainbowRug" panose="02000603000000000000" pitchFamily="2" charset="0"/>
                  <a:ea typeface="APLRainbowRug" panose="02000603000000000000" pitchFamily="2" charset="0"/>
                </a:rPr>
                <a:t>mkhodes@auburnschools.org</a:t>
              </a:r>
              <a:r>
                <a:rPr lang="en-AU" sz="1600" spc="3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   Phone #: 334-887-2110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58CCEE-E3B0-4044-900D-5A13100A3CCC}"/>
                </a:ext>
              </a:extLst>
            </p:cNvPr>
            <p:cNvSpPr txBox="1"/>
            <p:nvPr/>
          </p:nvSpPr>
          <p:spPr>
            <a:xfrm rot="16200000">
              <a:off x="354721" y="5280124"/>
              <a:ext cx="377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u="sng" spc="650" dirty="0">
                  <a:latin typeface="Bebas Neue" panose="020B0606020202050201" pitchFamily="34" charset="0"/>
                </a:rPr>
                <a:t>What we’re Learning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C1952C-D183-4C27-A2C9-8994F4AF4759}"/>
                </a:ext>
              </a:extLst>
            </p:cNvPr>
            <p:cNvSpPr txBox="1"/>
            <p:nvPr/>
          </p:nvSpPr>
          <p:spPr>
            <a:xfrm rot="16200000">
              <a:off x="682911" y="1838851"/>
              <a:ext cx="3492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u="sng" spc="650" dirty="0">
                  <a:latin typeface="Bebas Neue" panose="020B0606020202050201" pitchFamily="34" charset="0"/>
                </a:rPr>
                <a:t>Important</a:t>
              </a:r>
              <a:r>
                <a:rPr lang="en-AU" sz="2000" u="sng" spc="6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bas Neue" panose="020B0606020202050201" pitchFamily="34" charset="0"/>
                </a:rPr>
                <a:t> Dates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F44A792-0399-4458-B2D6-25F7FE0E1E39}"/>
                </a:ext>
              </a:extLst>
            </p:cNvPr>
            <p:cNvSpPr txBox="1"/>
            <p:nvPr/>
          </p:nvSpPr>
          <p:spPr>
            <a:xfrm rot="16200000">
              <a:off x="1751773" y="1284620"/>
              <a:ext cx="333420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May 9</a:t>
              </a:r>
              <a:r>
                <a:rPr lang="en-AU" sz="2000" baseline="300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th</a:t>
              </a:r>
              <a:r>
                <a:rPr lang="en-AU" sz="20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  – </a:t>
              </a:r>
              <a:r>
                <a:rPr lang="en-AU" sz="2000" dirty="0" err="1">
                  <a:latin typeface="APLRainbowRug" panose="02000603000000000000" pitchFamily="2" charset="0"/>
                  <a:ea typeface="APLRainbowRug" panose="02000603000000000000" pitchFamily="2" charset="0"/>
                </a:rPr>
                <a:t>Chewacla</a:t>
              </a:r>
              <a:r>
                <a:rPr lang="en-AU" sz="20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 Field Trip</a:t>
              </a:r>
            </a:p>
            <a:p>
              <a:r>
                <a:rPr lang="en-AU" sz="20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May 25</a:t>
              </a:r>
              <a:r>
                <a:rPr lang="en-AU" sz="2000" baseline="300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th</a:t>
              </a:r>
              <a:r>
                <a:rPr lang="en-AU" sz="2000" dirty="0">
                  <a:latin typeface="APLRainbowRug" panose="02000603000000000000" pitchFamily="2" charset="0"/>
                  <a:ea typeface="APLRainbowRug" panose="02000603000000000000" pitchFamily="2" charset="0"/>
                </a:rPr>
                <a:t> – Last Day of School</a:t>
              </a:r>
            </a:p>
            <a:p>
              <a:endParaRPr lang="en-AU" dirty="0">
                <a:latin typeface="APLRainbowRug" panose="02000603000000000000" pitchFamily="2" charset="0"/>
                <a:ea typeface="APLRainbowRug" panose="02000603000000000000" pitchFamily="2" charset="0"/>
              </a:endParaRPr>
            </a:p>
            <a:p>
              <a:endParaRPr lang="en-AU" sz="1650" b="1" dirty="0">
                <a:latin typeface="APLRainbowRug" panose="02000603000000000000" pitchFamily="2" charset="0"/>
                <a:ea typeface="APLRainbowRug" panose="02000603000000000000" pitchFamily="2" charset="0"/>
              </a:endParaRPr>
            </a:p>
            <a:p>
              <a:endParaRPr lang="en-AU" sz="1650" dirty="0">
                <a:latin typeface="APLRainbowRug" panose="02000603000000000000" pitchFamily="2" charset="0"/>
                <a:ea typeface="APLRainbowRug" panose="02000603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4DD1A0-E128-448C-8CF8-BC7BFD10AECF}"/>
                </a:ext>
              </a:extLst>
            </p:cNvPr>
            <p:cNvSpPr txBox="1"/>
            <p:nvPr/>
          </p:nvSpPr>
          <p:spPr>
            <a:xfrm rot="16200000">
              <a:off x="4914493" y="1873590"/>
              <a:ext cx="3492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u="sng" spc="6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bas Neue" panose="020B0606020202050201" pitchFamily="34" charset="0"/>
                </a:rPr>
                <a:t>Upcoming </a:t>
              </a:r>
              <a:r>
                <a:rPr lang="en-AU" sz="2000" u="sng" spc="650" dirty="0">
                  <a:latin typeface="Bebas Neue" panose="020B0606020202050201" pitchFamily="34" charset="0"/>
                </a:rPr>
                <a:t>Tests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95F952E-D80B-804F-A222-689F4D3691A9}"/>
              </a:ext>
            </a:extLst>
          </p:cNvPr>
          <p:cNvSpPr txBox="1"/>
          <p:nvPr/>
        </p:nvSpPr>
        <p:spPr>
          <a:xfrm>
            <a:off x="366952" y="1833627"/>
            <a:ext cx="337354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1000" u="sng" spc="650" dirty="0">
              <a:latin typeface="Bebas Neue" panose="020B0606020202050201" pitchFamily="34" charset="0"/>
            </a:endParaRPr>
          </a:p>
          <a:p>
            <a:r>
              <a:rPr lang="en-AU" u="sng" spc="650" dirty="0">
                <a:latin typeface="Bebas Neue" panose="020B0606020202050201" pitchFamily="34" charset="0"/>
              </a:rPr>
              <a:t>Reading</a:t>
            </a:r>
          </a:p>
          <a:p>
            <a:r>
              <a:rPr lang="en-AU" sz="14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Unit 10: Actions, Reactions, and Interactions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Cause and Effect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Context Clues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Steps of </a:t>
            </a:r>
            <a:r>
              <a:rPr lang="en-AU" sz="1200">
                <a:latin typeface="KG Miss Kindergarten" panose="02000000000000000000" pitchFamily="2" charset="77"/>
                <a:ea typeface="APLRainbowRug" panose="02000603000000000000" pitchFamily="2" charset="0"/>
              </a:rPr>
              <a:t>a Procedure</a:t>
            </a:r>
            <a:endParaRPr lang="en-AU" sz="1200" dirty="0">
              <a:latin typeface="KG Miss Kindergarten" panose="02000000000000000000" pitchFamily="2" charset="77"/>
              <a:ea typeface="APLRainbowRug" panose="02000603000000000000" pitchFamily="2" charset="0"/>
            </a:endParaRPr>
          </a:p>
          <a:p>
            <a:endParaRPr lang="en-AU" sz="1200" spc="650" dirty="0">
              <a:latin typeface="Bebas Neue" panose="020B0606020202050201" pitchFamily="34" charset="0"/>
            </a:endParaRPr>
          </a:p>
          <a:p>
            <a:endParaRPr lang="en-AU" sz="1200" u="sng" spc="650" dirty="0">
              <a:latin typeface="Bebas Neue" panose="020B0606020202050201" pitchFamily="34" charset="0"/>
            </a:endParaRPr>
          </a:p>
          <a:p>
            <a:r>
              <a:rPr lang="en-AU" u="sng" spc="650" dirty="0">
                <a:latin typeface="Bebas Neue" panose="020B0606020202050201" pitchFamily="34" charset="0"/>
              </a:rPr>
              <a:t>Word Study</a:t>
            </a:r>
          </a:p>
          <a:p>
            <a:r>
              <a:rPr lang="en-AU" sz="14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Related Words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sacred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sacrifice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solve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solution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invent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invention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explain</a:t>
            </a:r>
          </a:p>
          <a:p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explanation</a:t>
            </a:r>
            <a:endParaRPr lang="en-AU" sz="1400" b="1" dirty="0"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endParaRPr lang="en-AU" sz="1400" b="1" dirty="0"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r>
              <a:rPr lang="en-AU" u="sng" spc="650" dirty="0">
                <a:latin typeface="Bebas Neue" panose="020B0606020202050201" pitchFamily="34" charset="0"/>
              </a:rPr>
              <a:t>WRITING</a:t>
            </a:r>
          </a:p>
          <a:p>
            <a:r>
              <a:rPr lang="en-AU" sz="14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Wild Robot Writing Prompt</a:t>
            </a:r>
          </a:p>
          <a:p>
            <a:endParaRPr lang="en-AU" sz="1400" dirty="0">
              <a:latin typeface="KG Miss Kindergarten" panose="02000000000000000000" pitchFamily="2" charset="77"/>
              <a:ea typeface="APLRainbowRug" panose="02000603000000000000" pitchFamily="2" charset="0"/>
            </a:endParaRPr>
          </a:p>
          <a:p>
            <a:r>
              <a:rPr lang="en-AU" u="sng" spc="650" dirty="0">
                <a:latin typeface="Bebas Neue" panose="020B0606020202050201" pitchFamily="34" charset="0"/>
              </a:rPr>
              <a:t>Math</a:t>
            </a:r>
          </a:p>
          <a:p>
            <a:r>
              <a:rPr lang="en-AU" sz="14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Stepping up to 4</a:t>
            </a:r>
            <a:r>
              <a:rPr lang="en-AU" sz="1400" baseline="300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th</a:t>
            </a:r>
            <a:r>
              <a:rPr lang="en-AU" sz="14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 Grade</a:t>
            </a:r>
          </a:p>
          <a:p>
            <a:pPr marL="285750" indent="-285750">
              <a:buFontTx/>
              <a:buChar char="-"/>
            </a:pPr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Place Value Relationships</a:t>
            </a:r>
          </a:p>
          <a:p>
            <a:pPr marL="285750" indent="-285750">
              <a:buFontTx/>
              <a:buChar char="-"/>
            </a:pPr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Multiply by Multiples of 10, 100, 1,000</a:t>
            </a:r>
          </a:p>
          <a:p>
            <a:pPr marL="285750" indent="-285750">
              <a:buFontTx/>
              <a:buChar char="-"/>
            </a:pPr>
            <a:r>
              <a:rPr lang="en-AU" sz="12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Multiply 2 digit numbers by multiples of 10</a:t>
            </a:r>
          </a:p>
          <a:p>
            <a:endParaRPr lang="en-AU" sz="1400" dirty="0">
              <a:latin typeface="KG Miss Kindergarten" panose="02000000000000000000" pitchFamily="2" charset="77"/>
              <a:ea typeface="APLRainbowRug" panose="02000603000000000000" pitchFamily="2" charset="0"/>
            </a:endParaRPr>
          </a:p>
          <a:p>
            <a:r>
              <a:rPr lang="en-AU" u="sng" spc="650" dirty="0">
                <a:latin typeface="Bebas Neue" panose="020B0606020202050201" pitchFamily="34" charset="0"/>
              </a:rPr>
              <a:t>Science/S.S.</a:t>
            </a:r>
          </a:p>
          <a:p>
            <a:r>
              <a:rPr lang="en-AU" sz="1400" dirty="0">
                <a:latin typeface="KG Miss Kindergarten" panose="02000000000000000000" pitchFamily="2" charset="77"/>
                <a:ea typeface="APLRainbowRug" panose="02000603000000000000" pitchFamily="2" charset="0"/>
              </a:rPr>
              <a:t>Magnets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1D44AF-1663-AF41-B0BF-057995CF288B}"/>
              </a:ext>
            </a:extLst>
          </p:cNvPr>
          <p:cNvSpPr txBox="1"/>
          <p:nvPr/>
        </p:nvSpPr>
        <p:spPr>
          <a:xfrm>
            <a:off x="3812749" y="3928478"/>
            <a:ext cx="33965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u="sng" spc="650" dirty="0">
                <a:latin typeface="Bebas Neue" panose="020B0606020202050201" pitchFamily="34" charset="0"/>
              </a:rPr>
              <a:t>Reminders</a:t>
            </a:r>
            <a:endParaRPr lang="en-AU" sz="2400" dirty="0"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latin typeface="APLRainbowRug" panose="02000603000000000000" pitchFamily="2" charset="0"/>
                <a:ea typeface="APLRainbowRug" panose="02000603000000000000" pitchFamily="2" charset="0"/>
              </a:rPr>
              <a:t>Read 20 minutes each night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latin typeface="APLRainbowRug" panose="02000603000000000000" pitchFamily="2" charset="0"/>
                <a:ea typeface="APLRainbowRug" panose="02000603000000000000" pitchFamily="2" charset="0"/>
              </a:rPr>
              <a:t>Practice math facts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latin typeface="APLRainbowRug" panose="02000603000000000000" pitchFamily="2" charset="0"/>
                <a:ea typeface="APLRainbowRug" panose="02000603000000000000" pitchFamily="2" charset="0"/>
              </a:rPr>
              <a:t>Read Automaticity sheet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latin typeface="APLRainbowRug" panose="02000603000000000000" pitchFamily="2" charset="0"/>
                <a:ea typeface="APLRainbowRug" panose="02000603000000000000" pitchFamily="2" charset="0"/>
              </a:rPr>
              <a:t>Practice word study skills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2C5B7E-673B-D342-B1DE-29E0455283BF}"/>
              </a:ext>
            </a:extLst>
          </p:cNvPr>
          <p:cNvSpPr txBox="1"/>
          <p:nvPr/>
        </p:nvSpPr>
        <p:spPr>
          <a:xfrm>
            <a:off x="3824051" y="6503396"/>
            <a:ext cx="31844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000" b="1" dirty="0"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r>
              <a:rPr lang="en-AU" sz="2000" b="1" dirty="0">
                <a:latin typeface="APLRainbowRug" panose="02000603000000000000" pitchFamily="2" charset="0"/>
                <a:ea typeface="APLRainbowRug" panose="02000603000000000000" pitchFamily="2" charset="0"/>
              </a:rPr>
              <a:t>Friday 05/12 – Reading Test</a:t>
            </a:r>
          </a:p>
          <a:p>
            <a:endParaRPr lang="en-AU" sz="2000" b="1" dirty="0">
              <a:latin typeface="APLRainbowRug" panose="02000603000000000000" pitchFamily="2" charset="0"/>
              <a:ea typeface="APLRainbowRu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4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Thumbnail">
            <a:extLst>
              <a:ext uri="{FF2B5EF4-FFF2-40B4-BE49-F238E27FC236}">
                <a16:creationId xmlns:a16="http://schemas.microsoft.com/office/drawing/2014/main" id="{44106F28-6796-1841-ED0A-BAB27705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09"/>
            <a:ext cx="7766374" cy="97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2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20357</TotalTime>
  <Words>130</Words>
  <Application>Microsoft Macintosh PowerPoint</Application>
  <PresentationFormat>Custom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APLRainbowRug</vt:lpstr>
      <vt:lpstr>KG Miss Kindergarten</vt:lpstr>
      <vt:lpstr>Elephant</vt:lpstr>
      <vt:lpstr>Calibri</vt:lpstr>
      <vt:lpstr>MoonTime</vt:lpstr>
      <vt:lpstr>Wingdings</vt:lpstr>
      <vt:lpstr>Arial</vt:lpstr>
      <vt:lpstr>Bebas Neue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Halliday</dc:creator>
  <cp:lastModifiedBy>Rhodes, Kaye</cp:lastModifiedBy>
  <cp:revision>397</cp:revision>
  <cp:lastPrinted>2023-04-13T15:43:05Z</cp:lastPrinted>
  <dcterms:created xsi:type="dcterms:W3CDTF">2019-11-09T04:47:25Z</dcterms:created>
  <dcterms:modified xsi:type="dcterms:W3CDTF">2023-05-07T15:36:15Z</dcterms:modified>
</cp:coreProperties>
</file>